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59" r:id="rId5"/>
    <p:sldId id="261" r:id="rId6"/>
    <p:sldId id="264" r:id="rId7"/>
    <p:sldId id="262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7057-5D68-43C8-BD0C-187A70A1A75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1411-619D-4DCC-AABC-FDC5B459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3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87F7-A910-487A-B4B7-587897A2C280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5F74A-4F59-4546-B23B-8D529E997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659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F74A-4F59-4546-B23B-8D529E9974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9B98-A13C-4A41-924A-91B9B1C4E8D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5" name="Picture 9" descr="Cài đặt 3g  thumb 87a0 Bộ sưu tập hình nền ngày nhà giáo Việt Nam cho dế yêu 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819276" y="76200"/>
            <a:ext cx="5495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TRÖÔØNG THCS 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KHƯƠNG MAI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>
            <a:off x="1219200" y="1752600"/>
            <a:ext cx="6781800" cy="601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107763" dir="18900000" algn="ctr" rotWithShape="0">
                  <a:srgbClr val="9999FF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9" name="WordArt 13"/>
          <p:cNvSpPr>
            <a:spLocks noChangeArrowheads="1" noChangeShapeType="1" noTextEdit="1"/>
          </p:cNvSpPr>
          <p:nvPr/>
        </p:nvSpPr>
        <p:spPr bwMode="auto">
          <a:xfrm>
            <a:off x="3267075" y="5866680"/>
            <a:ext cx="54959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91" name="WordArt 1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447800" cy="15240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63157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0194" name="Picture 18" descr="Book-0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738" y="795338"/>
            <a:ext cx="990600" cy="457200"/>
          </a:xfrm>
          <a:prstGeom prst="rect">
            <a:avLst/>
          </a:prstGeom>
          <a:noFill/>
        </p:spPr>
      </p:pic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99588" y="1196390"/>
            <a:ext cx="9067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 SỐ 8: TIẾT 9 </a:t>
            </a:r>
          </a:p>
          <a:p>
            <a:pPr algn="ctr">
              <a:spcBef>
                <a:spcPct val="50000"/>
              </a:spcBef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ĐA THỨC THÀNH NHÂN TỬ</a:t>
            </a:r>
          </a:p>
          <a:p>
            <a:pPr algn="ctr">
              <a:spcBef>
                <a:spcPct val="50000"/>
              </a:spcBef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ĐẶT NHÂN TỬ CHUNG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10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FF"/>
                </a:solidFill>
              </a:rPr>
              <a:t>HƯỚNG DẪN HỌC BÀI Ở NHÀ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- Xem lại các </a:t>
            </a:r>
            <a:r>
              <a:rPr lang="en-US" sz="2800" smtClean="0">
                <a:solidFill>
                  <a:srgbClr val="000000"/>
                </a:solidFill>
              </a:rPr>
              <a:t>ví dụ </a:t>
            </a:r>
            <a:r>
              <a:rPr lang="en-US" sz="2800">
                <a:solidFill>
                  <a:srgbClr val="000000"/>
                </a:solidFill>
              </a:rPr>
              <a:t>khi phân tích đa thức thành nhân tử bằng phương pháp đặt nhân tử chung.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</a:rPr>
              <a:t>- </a:t>
            </a:r>
            <a:r>
              <a:rPr lang="en-US" sz="2800">
                <a:solidFill>
                  <a:srgbClr val="000000"/>
                </a:solidFill>
              </a:rPr>
              <a:t>Làm các bài tập: 39, 40(a), </a:t>
            </a:r>
            <a:r>
              <a:rPr lang="en-US" sz="2800" smtClean="0">
                <a:solidFill>
                  <a:srgbClr val="000000"/>
                </a:solidFill>
              </a:rPr>
              <a:t>41a </a:t>
            </a:r>
            <a:r>
              <a:rPr lang="en-US" sz="2800">
                <a:solidFill>
                  <a:srgbClr val="000000"/>
                </a:solidFill>
              </a:rPr>
              <a:t>SGK/19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</a:rPr>
              <a:t>- Xem </a:t>
            </a:r>
            <a:r>
              <a:rPr lang="en-US" sz="2800">
                <a:solidFill>
                  <a:srgbClr val="000000"/>
                </a:solidFill>
              </a:rPr>
              <a:t>trước bài: “Phân tích đa thức thành nhân tử bằng phương pháp dùng hằng đẳng thức</a:t>
            </a:r>
            <a:r>
              <a:rPr lang="en-US" sz="2800" smtClean="0">
                <a:solidFill>
                  <a:srgbClr val="000000"/>
                </a:solidFill>
              </a:rPr>
              <a:t>”.</a:t>
            </a:r>
          </a:p>
          <a:p>
            <a:pPr>
              <a:spcBef>
                <a:spcPct val="50000"/>
              </a:spcBef>
            </a:pPr>
            <a:r>
              <a:rPr lang="en-US" sz="2800" smtClean="0"/>
              <a:t>- Ôn </a:t>
            </a:r>
            <a:r>
              <a:rPr lang="en-US" sz="2800"/>
              <a:t>lại 7 </a:t>
            </a:r>
            <a:r>
              <a:rPr lang="en-US" sz="2800" smtClean="0"/>
              <a:t>hằng </a:t>
            </a:r>
            <a:r>
              <a:rPr lang="en-US" sz="2800"/>
              <a:t>đẳng thức đáng nhớ</a:t>
            </a:r>
            <a:r>
              <a:rPr lang="en-US" sz="2800" smtClean="0"/>
              <a:t>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452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C00000"/>
                </a:solidFill>
              </a:rPr>
              <a:t>KIỂM TRA BÀI CŨ: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81337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Bài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tập</a:t>
            </a:r>
            <a:r>
              <a:rPr lang="en-US" sz="2400" u="sng" dirty="0" smtClean="0"/>
              <a:t>: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a/ 85.12,7 + 15.12,7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371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b/ 48.143 – 48.40 – 48.3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17526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12,7. (85 + 15)</a:t>
            </a:r>
          </a:p>
          <a:p>
            <a:r>
              <a:rPr lang="en-US" sz="2000" b="1" dirty="0" smtClean="0"/>
              <a:t>= 12,7. 100</a:t>
            </a:r>
          </a:p>
          <a:p>
            <a:r>
              <a:rPr lang="en-US" sz="2000" b="1" dirty="0" smtClean="0"/>
              <a:t>= 1270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7526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48.(143 – 40 – 3 )</a:t>
            </a:r>
          </a:p>
          <a:p>
            <a:r>
              <a:rPr lang="en-US" sz="2000" b="1" dirty="0" smtClean="0"/>
              <a:t>= 48 . 100</a:t>
            </a:r>
          </a:p>
          <a:p>
            <a:r>
              <a:rPr lang="en-US" sz="2000" b="1" dirty="0" smtClean="0"/>
              <a:t>= 4800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2819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chất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err="1" smtClean="0">
                <a:solidFill>
                  <a:srgbClr val="FF0000"/>
                </a:solidFill>
              </a:rPr>
              <a:t>cộng</a:t>
            </a:r>
            <a:r>
              <a:rPr lang="en-US" sz="2400" smtClean="0">
                <a:solidFill>
                  <a:srgbClr val="FF0000"/>
                </a:solidFill>
              </a:rPr>
              <a:t>:</a:t>
            </a:r>
            <a:endParaRPr lang="en-US" sz="3200" dirty="0" smtClean="0"/>
          </a:p>
          <a:p>
            <a:pPr marL="457200" indent="-457200" algn="ctr"/>
            <a:r>
              <a:rPr lang="en-US" sz="3200" dirty="0" smtClean="0"/>
              <a:t>a.( b + c ) = </a:t>
            </a:r>
            <a:r>
              <a:rPr lang="en-US" sz="3200" dirty="0" err="1" smtClean="0"/>
              <a:t>a.b</a:t>
            </a:r>
            <a:r>
              <a:rPr lang="en-US" sz="3200" dirty="0" smtClean="0"/>
              <a:t> </a:t>
            </a:r>
            <a:r>
              <a:rPr lang="en-US" sz="3200" smtClean="0"/>
              <a:t>+ a.c</a:t>
            </a:r>
            <a:endParaRPr lang="en-US" sz="3200" dirty="0"/>
          </a:p>
          <a:p>
            <a:pPr marL="457200" indent="-457200"/>
            <a:r>
              <a:rPr lang="en-US" sz="24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/>
              <a:t>Hay   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b +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c =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( b + </a:t>
            </a:r>
            <a:r>
              <a:rPr lang="en-US" sz="3200" smtClean="0"/>
              <a:t>c)</a:t>
            </a:r>
            <a:endParaRPr lang="en-US" sz="3200" dirty="0" smtClean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9800" y="1676400"/>
            <a:ext cx="381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0400" y="1676400"/>
            <a:ext cx="381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1676400"/>
            <a:ext cx="228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53000" y="1676400"/>
            <a:ext cx="304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1676400"/>
            <a:ext cx="304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441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Còn có thể viết:  A.B+A.C=A</a:t>
            </a:r>
            <a:r>
              <a:rPr lang="en-US" sz="2400" b="1" dirty="0" smtClean="0"/>
              <a:t>.(</a:t>
            </a:r>
            <a:r>
              <a:rPr lang="en-US" sz="2400" b="1" smtClean="0"/>
              <a:t>B+C) (Với A,B,C là các đa thức)   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n-US" sz="2000" b="1" dirty="0" smtClean="0"/>
              <a:t>TIẾT 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 </a:t>
            </a:r>
            <a:r>
              <a:rPr lang="en-US" sz="2000" b="1" u="sng" dirty="0" err="1" smtClean="0"/>
              <a:t>Ví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</a:t>
            </a:r>
            <a:r>
              <a:rPr lang="en-US" sz="2000" b="1" u="sng" dirty="0" smtClean="0"/>
              <a:t> 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828800" y="3810000"/>
            <a:ext cx="518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152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err="1" smtClean="0"/>
              <a:t>a</a:t>
            </a:r>
            <a:r>
              <a:rPr lang="en-US" b="1" smtClean="0"/>
              <a:t>. </a:t>
            </a:r>
            <a:r>
              <a:rPr lang="en-US" b="1" u="sng" smtClean="0"/>
              <a:t>Ví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1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1524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err="1" smtClean="0"/>
              <a:t>viết</a:t>
            </a:r>
            <a:r>
              <a:rPr lang="en-US" smtClean="0"/>
              <a:t>  </a:t>
            </a:r>
            <a:r>
              <a:rPr lang="en-US"/>
              <a:t>3</a:t>
            </a:r>
            <a:r>
              <a:rPr lang="en-US" smtClean="0"/>
              <a:t>x</a:t>
            </a:r>
            <a:r>
              <a:rPr lang="en-US" baseline="30000" smtClean="0"/>
              <a:t>2  </a:t>
            </a:r>
            <a:r>
              <a:rPr lang="en-US" smtClean="0"/>
              <a:t>- </a:t>
            </a:r>
            <a:r>
              <a:rPr lang="en-US"/>
              <a:t>6</a:t>
            </a:r>
            <a:r>
              <a:rPr lang="en-US" smtClean="0"/>
              <a:t>x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305300" y="3848100"/>
            <a:ext cx="510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Gợi</a:t>
            </a:r>
            <a:r>
              <a:rPr lang="en-US" u="sng" dirty="0" smtClean="0"/>
              <a:t> ý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= 3x </a:t>
            </a:r>
            <a:r>
              <a:rPr lang="en-US" dirty="0" smtClean="0"/>
              <a:t>.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smtClean="0"/>
              <a:t>x  = 3x 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</a:t>
            </a:r>
            <a:r>
              <a:rPr lang="en-US" smtClean="0"/>
              <a:t>x</a:t>
            </a:r>
            <a:r>
              <a:rPr lang="en-US" baseline="30000" smtClean="0"/>
              <a:t>2 </a:t>
            </a:r>
            <a:r>
              <a:rPr lang="en-US" smtClean="0"/>
              <a:t> - </a:t>
            </a:r>
            <a:r>
              <a:rPr lang="en-US"/>
              <a:t>6</a:t>
            </a:r>
            <a:r>
              <a:rPr lang="en-US" smtClean="0"/>
              <a:t>x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</a:t>
            </a:r>
            <a:r>
              <a:rPr lang="en-US"/>
              <a:t>3</a:t>
            </a:r>
            <a:r>
              <a:rPr lang="en-US" smtClean="0"/>
              <a:t>x.x – </a:t>
            </a:r>
            <a:r>
              <a:rPr lang="en-US"/>
              <a:t>3</a:t>
            </a:r>
            <a:r>
              <a:rPr lang="en-US" smtClean="0"/>
              <a:t>x.2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</a:t>
            </a:r>
            <a:r>
              <a:rPr lang="en-US"/>
              <a:t>3</a:t>
            </a:r>
            <a:r>
              <a:rPr lang="en-US" smtClean="0"/>
              <a:t>x</a:t>
            </a:r>
            <a:r>
              <a:rPr lang="en-US" dirty="0" smtClean="0"/>
              <a:t>.(x – 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2590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dirty="0" err="1" smtClean="0">
                <a:solidFill>
                  <a:srgbClr val="C00000"/>
                </a:solidFill>
              </a:rPr>
              <a:t>Phân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tử</a:t>
            </a:r>
            <a:r>
              <a:rPr lang="en-US" b="1" i="1" dirty="0" smtClean="0">
                <a:solidFill>
                  <a:srgbClr val="C00000"/>
                </a:solidFill>
              </a:rPr>
              <a:t> ( hay </a:t>
            </a:r>
            <a:r>
              <a:rPr lang="en-US" b="1" i="1" dirty="0" err="1" smtClean="0">
                <a:solidFill>
                  <a:srgbClr val="C00000"/>
                </a:solidFill>
              </a:rPr>
              <a:t>thừa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) </a:t>
            </a:r>
            <a:r>
              <a:rPr lang="en-US" b="1" i="1" dirty="0" err="1" smtClean="0">
                <a:solidFill>
                  <a:srgbClr val="C00000"/>
                </a:solidFill>
              </a:rPr>
              <a:t>là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biến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đổi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của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những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3657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b. </a:t>
            </a:r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2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3657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err="1" smtClean="0"/>
              <a:t>thức</a:t>
            </a:r>
            <a:r>
              <a:rPr lang="en-US" smtClean="0"/>
              <a:t>  15x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dirty="0" smtClean="0"/>
              <a:t>-5x</a:t>
            </a:r>
            <a:r>
              <a:rPr lang="en-US" baseline="30000" dirty="0" smtClean="0"/>
              <a:t>2</a:t>
            </a:r>
            <a:r>
              <a:rPr lang="en-US" dirty="0" smtClean="0"/>
              <a:t> +10x 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52600" y="40386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r>
              <a:rPr lang="en-US" smtClean="0"/>
              <a:t>5x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dirty="0" smtClean="0"/>
              <a:t>-5x</a:t>
            </a:r>
            <a:r>
              <a:rPr lang="en-US" baseline="30000" dirty="0" smtClean="0"/>
              <a:t>2</a:t>
            </a:r>
            <a:r>
              <a:rPr lang="en-US" dirty="0" smtClean="0"/>
              <a:t> +10x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5x.3x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5x.x + 5x.2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5x</a:t>
            </a:r>
            <a:r>
              <a:rPr lang="en-US" smtClean="0"/>
              <a:t>. (3x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x + 2 )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smtClean="0"/>
              <a:t>: 3x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434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:5x)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572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dirty="0" err="1" smtClean="0">
                <a:solidFill>
                  <a:srgbClr val="C00000"/>
                </a:solidFill>
              </a:rPr>
              <a:t>Cách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tìm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tử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chung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với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các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hệ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nguyên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6800" y="4876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ƯCLN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6800" y="5486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: 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err="1" smtClean="0"/>
              <a:t>hạng</a:t>
            </a:r>
            <a:r>
              <a:rPr lang="en-US" smtClean="0"/>
              <a:t> tử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</a:t>
            </a:r>
            <a:r>
              <a:rPr lang="en-US" err="1" smtClean="0"/>
              <a:t>nhỏ</a:t>
            </a:r>
            <a:r>
              <a:rPr lang="en-US" smtClean="0"/>
              <a:t> nhất của nó trong các hạng tử.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872068" y="338506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14x</a:t>
            </a:r>
            <a:r>
              <a:rPr lang="en-US" baseline="30000" dirty="0" smtClean="0"/>
              <a:t>2</a:t>
            </a:r>
            <a:r>
              <a:rPr lang="en-US" dirty="0" smtClean="0"/>
              <a:t>y-21xy</a:t>
            </a:r>
            <a:r>
              <a:rPr lang="en-US" baseline="30000" dirty="0" smtClean="0"/>
              <a:t>2</a:t>
            </a:r>
            <a:r>
              <a:rPr lang="en-US" dirty="0" smtClean="0"/>
              <a:t> +28x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57870" y="3689197"/>
            <a:ext cx="100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NTC: 7xy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3974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=7xy.(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3974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272729" y="3962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+4xy)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25" grpId="0"/>
      <p:bldP spid="26" grpId="0"/>
      <p:bldP spid="28" grpId="0" build="allAtOnce"/>
      <p:bldP spid="30" grpId="0"/>
      <p:bldP spid="31" grpId="1"/>
      <p:bldP spid="34" grpId="0"/>
      <p:bldP spid="35" grpId="0"/>
      <p:bldP spid="36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011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TIẾT </a:t>
            </a:r>
            <a:r>
              <a:rPr lang="en-US" sz="2000" b="1" dirty="0" smtClean="0"/>
              <a:t>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76200" y="1596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2000" u="sng" dirty="0" err="1" smtClean="0"/>
              <a:t>Áp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981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981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Phân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tích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đa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thức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 </a:t>
            </a:r>
            <a:r>
              <a:rPr lang="en-US" b="1" i="1" dirty="0" err="1" smtClean="0"/>
              <a:t>thành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r>
              <a:rPr lang="en-US" b="1" i="1" dirty="0" smtClean="0"/>
              <a:t>: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a)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–x		b) 5x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(x –2y) - 15x(x - 2y)		c) 3(x – y) – 5x(y – x)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590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/>
              <a:t>Chú</a:t>
            </a:r>
            <a:r>
              <a:rPr lang="en-US" sz="2000" b="1" u="sng" dirty="0" smtClean="0"/>
              <a:t> ý : </a:t>
            </a:r>
            <a:endParaRPr lang="en-US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2590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Nhiều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khi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để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làm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xuất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hiện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chung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cần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err="1" smtClean="0">
                <a:solidFill>
                  <a:srgbClr val="FF0000"/>
                </a:solidFill>
              </a:rPr>
              <a:t>đổi</a:t>
            </a:r>
            <a:r>
              <a:rPr lang="en-US" b="1" i="1" smtClean="0">
                <a:solidFill>
                  <a:srgbClr val="FF0000"/>
                </a:solidFill>
              </a:rPr>
              <a:t> dấu</a:t>
            </a:r>
            <a:r>
              <a:rPr lang="en-US" b="1" i="1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rgbClr val="FF0000"/>
                </a:solidFill>
              </a:rPr>
              <a:t>các </a:t>
            </a:r>
            <a:r>
              <a:rPr lang="en-US" b="1" i="1" dirty="0" err="1" smtClean="0">
                <a:solidFill>
                  <a:srgbClr val="FF0000"/>
                </a:solidFill>
              </a:rPr>
              <a:t>hạng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895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A= - ( - 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2100" y="28956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Ví dụ:  </a:t>
            </a:r>
            <a:r>
              <a:rPr lang="en-US" sz="2000" dirty="0" smtClean="0"/>
              <a:t>y - x = - ( x – y )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62000" y="32766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3200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Tìm</a:t>
            </a:r>
            <a:r>
              <a:rPr lang="en-US" b="1" i="1" dirty="0" smtClean="0"/>
              <a:t> x </a:t>
            </a:r>
            <a:r>
              <a:rPr lang="en-US" b="1" i="1" dirty="0" err="1" smtClean="0"/>
              <a:t>sao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 3x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– 6x = 0</a:t>
            </a:r>
            <a:r>
              <a:rPr lang="en-US" b="1" i="1" baseline="30000" dirty="0" smtClean="0"/>
              <a:t>  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1676400" y="3505200"/>
            <a:ext cx="244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Giải: Ta có : 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6x = 0</a:t>
            </a:r>
            <a:r>
              <a:rPr lang="en-US" baseline="30000" dirty="0" smtClean="0"/>
              <a:t>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432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3x( x – 2 ) = 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4038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3x = 0  </a:t>
            </a:r>
            <a:r>
              <a:rPr lang="en-US" dirty="0" err="1" smtClean="0"/>
              <a:t>hoặc</a:t>
            </a:r>
            <a:r>
              <a:rPr lang="en-US" dirty="0" smtClean="0"/>
              <a:t>  x – 2 = 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62200" y="42672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 x  = 0  </a:t>
            </a:r>
            <a:r>
              <a:rPr lang="en-US" dirty="0" err="1" smtClean="0"/>
              <a:t>hoặc</a:t>
            </a:r>
            <a:r>
              <a:rPr lang="en-US" dirty="0" smtClean="0"/>
              <a:t>         x =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37338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 A.B =0 =&gt; A=0 </a:t>
            </a:r>
            <a:r>
              <a:rPr lang="en-US" dirty="0" err="1" smtClean="0">
                <a:solidFill>
                  <a:srgbClr val="FF0000"/>
                </a:solidFill>
              </a:rPr>
              <a:t>hoặc</a:t>
            </a:r>
            <a:r>
              <a:rPr lang="en-US" dirty="0" smtClean="0">
                <a:solidFill>
                  <a:srgbClr val="FF0000"/>
                </a:solidFill>
              </a:rPr>
              <a:t> B = 0 )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4572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Vậy</a:t>
            </a:r>
            <a:r>
              <a:rPr lang="en-US" dirty="0" smtClean="0"/>
              <a:t> x=0 </a:t>
            </a:r>
            <a:r>
              <a:rPr lang="en-US" dirty="0" err="1" smtClean="0"/>
              <a:t>hoặc</a:t>
            </a:r>
            <a:r>
              <a:rPr lang="en-US" dirty="0" smtClean="0"/>
              <a:t> x=2.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2" grpId="0"/>
      <p:bldP spid="23" grpId="0"/>
      <p:bldP spid="24" grpId="0"/>
      <p:bldP spid="25" grpId="0"/>
      <p:bldP spid="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5400000">
            <a:off x="-2514600" y="3429000"/>
            <a:ext cx="685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itle 4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Tiết</a:t>
            </a:r>
            <a:r>
              <a:rPr lang="en-US" sz="2400" b="1" u="sng" dirty="0" smtClean="0"/>
              <a:t> 9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9284" y="1287403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3.</a:t>
            </a:r>
            <a:r>
              <a:rPr lang="en-US" sz="2000" b="1" u="sng" dirty="0" smtClean="0"/>
              <a:t>Bài </a:t>
            </a:r>
            <a:r>
              <a:rPr lang="en-US" sz="2000" b="1" u="sng" err="1" smtClean="0"/>
              <a:t>tập</a:t>
            </a:r>
            <a:r>
              <a:rPr lang="en-US" sz="2000" b="1" u="sng" smtClean="0"/>
              <a:t>: </a:t>
            </a:r>
            <a:endParaRPr lang="en-US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691438" y="2339974"/>
            <a:ext cx="4762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114800" y="2895599"/>
            <a:ext cx="0" cy="685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28800" y="520700"/>
            <a:ext cx="5867400" cy="95410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</a:rPr>
              <a:t>   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BẰNG PHƯƠNG PHÁP ĐẶT NHÂN TỬ CHUNG 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838200" y="838200"/>
            <a:ext cx="0" cy="115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691438" y="762000"/>
            <a:ext cx="461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1534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 descr="Bouquet"/>
          <p:cNvSpPr txBox="1">
            <a:spLocks noChangeArrowheads="1"/>
          </p:cNvSpPr>
          <p:nvPr/>
        </p:nvSpPr>
        <p:spPr bwMode="auto">
          <a:xfrm>
            <a:off x="228600" y="1905000"/>
            <a:ext cx="2438400" cy="92333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8441" name="Text Box 9" descr="Bouquet"/>
          <p:cNvSpPr txBox="1">
            <a:spLocks noChangeArrowheads="1"/>
          </p:cNvSpPr>
          <p:nvPr/>
        </p:nvSpPr>
        <p:spPr bwMode="auto">
          <a:xfrm>
            <a:off x="2895600" y="1905000"/>
            <a:ext cx="2895600" cy="120032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Muốn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</a:rPr>
              <a:t> pp </a:t>
            </a:r>
            <a:r>
              <a:rPr lang="en-US" b="1" dirty="0" err="1" smtClean="0">
                <a:latin typeface="Times New Roman" pitchFamily="18" charset="0"/>
              </a:rPr>
              <a:t>đặt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chung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sử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?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8442" name="Text Box 10" descr="Bouquet"/>
          <p:cNvSpPr txBox="1">
            <a:spLocks noChangeArrowheads="1"/>
          </p:cNvSpPr>
          <p:nvPr/>
        </p:nvSpPr>
        <p:spPr bwMode="auto">
          <a:xfrm>
            <a:off x="6172200" y="1905000"/>
            <a:ext cx="2743200" cy="6463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/>
              <a:t>Cách </a:t>
            </a:r>
            <a:r>
              <a:rPr lang="en-US" b="1" dirty="0" err="1" smtClean="0"/>
              <a:t>tìm</a:t>
            </a:r>
            <a:r>
              <a:rPr lang="en-US" b="1" dirty="0" smtClean="0"/>
              <a:t> NTC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đa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nguyên</a:t>
            </a:r>
            <a:r>
              <a:rPr lang="en-US" b="1" dirty="0" smtClean="0"/>
              <a:t> ?</a:t>
            </a:r>
            <a:endParaRPr lang="en-US" b="1" dirty="0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572000" y="1474807"/>
            <a:ext cx="0" cy="4301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143000" y="2828330"/>
            <a:ext cx="38100" cy="7530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52400" y="3581400"/>
            <a:ext cx="2514600" cy="1015663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smtClean="0"/>
              <a:t> </a:t>
            </a:r>
            <a:r>
              <a:rPr lang="en-US" sz="2000" b="1" i="1" smtClean="0">
                <a:solidFill>
                  <a:srgbClr val="C00000"/>
                </a:solidFill>
              </a:rPr>
              <a:t>Biến </a:t>
            </a:r>
            <a:r>
              <a:rPr lang="en-US" sz="2000" b="1" i="1">
                <a:solidFill>
                  <a:srgbClr val="C00000"/>
                </a:solidFill>
              </a:rPr>
              <a:t>đổi đa thức đó thành </a:t>
            </a:r>
            <a:r>
              <a:rPr lang="en-US" sz="2000" b="1" i="1" u="sng">
                <a:solidFill>
                  <a:srgbClr val="C00000"/>
                </a:solidFill>
              </a:rPr>
              <a:t>tích</a:t>
            </a:r>
            <a:r>
              <a:rPr lang="en-US" sz="2000" b="1" i="1">
                <a:solidFill>
                  <a:srgbClr val="C00000"/>
                </a:solidFill>
              </a:rPr>
              <a:t> của những đa thức.</a:t>
            </a:r>
            <a:endParaRPr lang="en-US" sz="2000" dirty="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895600" y="3581400"/>
            <a:ext cx="2667000" cy="954107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ử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dụng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chất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nhân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đối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638800" y="3581399"/>
            <a:ext cx="3352800" cy="2200602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Hệ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Phần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biến</a:t>
            </a:r>
            <a:endParaRPr lang="en-US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en-US" sz="14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38200" y="83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53200" y="362086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/>
              <a:t>là ƯCLN của các </a:t>
            </a:r>
            <a:r>
              <a:rPr lang="en-US" smtClean="0"/>
              <a:t>hệ </a:t>
            </a:r>
          </a:p>
          <a:p>
            <a:pPr algn="just"/>
            <a:r>
              <a:rPr lang="en-US" smtClean="0"/>
              <a:t>số </a:t>
            </a:r>
            <a:r>
              <a:rPr lang="en-US"/>
              <a:t>nguyên </a:t>
            </a:r>
            <a:r>
              <a:rPr lang="en-US" smtClean="0"/>
              <a:t>dương của</a:t>
            </a:r>
          </a:p>
          <a:p>
            <a:pPr algn="just"/>
            <a:r>
              <a:rPr lang="en-US" smtClean="0"/>
              <a:t> </a:t>
            </a:r>
            <a:r>
              <a:rPr lang="en-US"/>
              <a:t>các  </a:t>
            </a:r>
            <a:r>
              <a:rPr lang="en-US" smtClean="0"/>
              <a:t>hạng </a:t>
            </a:r>
            <a:r>
              <a:rPr lang="en-US"/>
              <a:t>tử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46482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mặt</a:t>
            </a:r>
            <a:endParaRPr lang="en-US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 smtClean="0"/>
              <a:t>hạng</a:t>
            </a:r>
            <a:r>
              <a:rPr lang="en-US" dirty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/>
              <a:t>mũ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hạng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93003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80292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             a</a:t>
            </a:r>
            <a:r>
              <a:rPr lang="en-US" sz="2000" smtClean="0"/>
              <a:t>) 3x – 6y      </a:t>
            </a:r>
            <a:r>
              <a:rPr lang="en-US" dirty="0" smtClean="0"/>
              <a:t>	 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5105400"/>
            <a:ext cx="1295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5105400"/>
            <a:ext cx="838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5257800"/>
            <a:ext cx="12954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NHÀ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15240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00800" y="4724400"/>
            <a:ext cx="838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5257800"/>
            <a:ext cx="838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8800" y="4724400"/>
            <a:ext cx="914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91000" y="5105400"/>
            <a:ext cx="1600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39000" y="5105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95600" y="4724400"/>
            <a:ext cx="1295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" y="4724400"/>
            <a:ext cx="12954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3(x-2y)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57400" y="4724400"/>
            <a:ext cx="838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39000" y="4724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(x-2).(x-1)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91000" y="47244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2(x-y</a:t>
            </a:r>
            <a:r>
              <a:rPr lang="en-US" sz="2000" b="1" smtClean="0">
                <a:solidFill>
                  <a:schemeClr val="tx1"/>
                </a:solidFill>
              </a:rPr>
              <a:t>)(5x+4y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91200" y="5257800"/>
            <a:ext cx="762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17334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=  3(x-2y)    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2971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=2.5x(x-y</a:t>
            </a:r>
            <a:r>
              <a:rPr lang="en-US" sz="2000" smtClean="0"/>
              <a:t>)+2.4y(x-y</a:t>
            </a:r>
            <a:r>
              <a:rPr lang="en-US" sz="2000" dirty="0" smtClean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173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x(x-2) – (x -2)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590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b) 10x(x-y) </a:t>
            </a:r>
            <a:r>
              <a:rPr lang="en-US" sz="2000" smtClean="0"/>
              <a:t>– 8y(y-x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447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c) x (x-2) – x+2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72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53200" y="2438400"/>
          <a:ext cx="17068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2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438400"/>
                        <a:ext cx="170688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24600" y="3048000"/>
          <a:ext cx="165181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3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1651819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95600" y="46482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4" name="Equation" r:id="rId7" imgW="1066680" imgH="393480" progId="Equation.DSMT4">
                  <p:embed/>
                </p:oleObj>
              </mc:Choice>
              <mc:Fallback>
                <p:oleObj name="Equation" r:id="rId7" imgW="10666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48200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525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NHÀ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9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28800" y="3352800"/>
            <a:ext cx="1675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=2(x-y</a:t>
            </a:r>
            <a:r>
              <a:rPr lang="en-US" sz="2000" smtClean="0"/>
              <a:t>)(5x+4y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2038290"/>
            <a:ext cx="1463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 (x-2).(x-1)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0574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MỪNG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GIÁO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00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V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smtClean="0">
                <a:latin typeface="Book Antiqua" pitchFamily="18" charset="0"/>
              </a:rPr>
              <a:t>ỆT</a:t>
            </a:r>
            <a:endParaRPr lang="en-US" dirty="0"/>
          </a:p>
        </p:txBody>
      </p:sp>
      <p:pic>
        <p:nvPicPr>
          <p:cNvPr id="47" name="Picture 21" descr="j023213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214414">
            <a:off x="36277" y="3226465"/>
            <a:ext cx="1266756" cy="131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228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sung: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6" grpId="0" animBg="1"/>
      <p:bldP spid="29" grpId="1"/>
      <p:bldP spid="29" grpId="2"/>
      <p:bldP spid="30" grpId="1"/>
      <p:bldP spid="31" grpId="1"/>
      <p:bldP spid="35" grpId="0"/>
      <p:bldP spid="36" grpId="0"/>
      <p:bldP spid="37" grpId="0"/>
      <p:bldP spid="38" grpId="0"/>
      <p:bldP spid="41" grpId="0"/>
      <p:bldP spid="41" grpId="1"/>
      <p:bldP spid="42" grpId="0"/>
      <p:bldP spid="42" grpId="1"/>
      <p:bldP spid="43" grpId="1"/>
      <p:bldP spid="44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b="1" u="sng">
                <a:solidFill>
                  <a:schemeClr val="bg1"/>
                </a:solidFill>
                <a:latin typeface="Times New Roman" pitchFamily="18" charset="0"/>
              </a:rPr>
              <a:t> Bài 40b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: SGK/19 Tính giá trị của biểu thức </a:t>
            </a:r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</a:rPr>
              <a:t>Bài </a:t>
            </a:r>
            <a:r>
              <a:rPr lang="en-US" b="1" u="sng">
                <a:solidFill>
                  <a:schemeClr val="bg1"/>
                </a:solidFill>
                <a:latin typeface="Times New Roman" pitchFamily="18" charset="0"/>
              </a:rPr>
              <a:t>40b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: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40b SGK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b) x(x-1) – y (1-x 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2001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1999.</a:t>
            </a:r>
          </a:p>
        </p:txBody>
      </p:sp>
      <p:sp>
        <p:nvSpPr>
          <p:cNvPr id="7" name="Rectangle 6"/>
          <p:cNvSpPr/>
          <p:nvPr/>
        </p:nvSpPr>
        <p:spPr>
          <a:xfrm>
            <a:off x="4236010" y="3244334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u="sng" smtClean="0">
                <a:solidFill>
                  <a:schemeClr val="bg1"/>
                </a:solidFill>
                <a:latin typeface="Times New Roman" pitchFamily="18" charset="0"/>
              </a:rPr>
              <a:t>Giả</a:t>
            </a:r>
            <a:r>
              <a:rPr lang="en-US" sz="2000" b="1" i="1" u="sng" smtClean="0">
                <a:solidFill>
                  <a:srgbClr val="FFFFFF"/>
                </a:solidFill>
                <a:latin typeface="Times New Roman" pitchFamily="18" charset="0"/>
              </a:rPr>
              <a:t>Giải</a:t>
            </a:r>
            <a:r>
              <a:rPr lang="en-US" sz="2000" b="1" i="1" smtClean="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b="1" i="1" u="sng" smtClean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b="1" i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452" y="189258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6107"/>
              </p:ext>
            </p:extLst>
          </p:nvPr>
        </p:nvGraphicFramePr>
        <p:xfrm>
          <a:off x="1485900" y="2362200"/>
          <a:ext cx="2971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3" name="Equation" r:id="rId3" imgW="2438400" imgH="368300" progId="Equation.DSMT4">
                  <p:embed/>
                </p:oleObj>
              </mc:Choice>
              <mc:Fallback>
                <p:oleObj name="Equation" r:id="rId3" imgW="24384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362200"/>
                        <a:ext cx="29718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43775"/>
              </p:ext>
            </p:extLst>
          </p:nvPr>
        </p:nvGraphicFramePr>
        <p:xfrm>
          <a:off x="4648200" y="2362200"/>
          <a:ext cx="32813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4" name="Equation" r:id="rId5" imgW="2692400" imgH="368300" progId="Equation.DSMT4">
                  <p:embed/>
                </p:oleObj>
              </mc:Choice>
              <mc:Fallback>
                <p:oleObj name="Equation" r:id="rId5" imgW="2692400" imgH="368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32813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54704"/>
              </p:ext>
            </p:extLst>
          </p:nvPr>
        </p:nvGraphicFramePr>
        <p:xfrm>
          <a:off x="4659923" y="2776730"/>
          <a:ext cx="24145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5" name="Equation" r:id="rId7" imgW="1981200" imgH="368300" progId="Equation.DSMT4">
                  <p:embed/>
                </p:oleObj>
              </mc:Choice>
              <mc:Fallback>
                <p:oleObj name="Equation" r:id="rId7" imgW="1981200" imgH="368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923" y="2776730"/>
                        <a:ext cx="241458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03505" y="3121224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>
                <a:solidFill>
                  <a:srgbClr val="000000"/>
                </a:solidFill>
                <a:latin typeface="+mj-lt"/>
              </a:rPr>
              <a:t>Thay x = 2001 và y = 1999 vào biểu thức </a:t>
            </a:r>
            <a:r>
              <a:rPr lang="vi-VN" sz="2800" dirty="0" smtClean="0">
                <a:solidFill>
                  <a:srgbClr val="000000"/>
                </a:solidFill>
                <a:latin typeface="+mj-lt"/>
              </a:rPr>
              <a:t>ta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677069"/>
              </p:ext>
            </p:extLst>
          </p:nvPr>
        </p:nvGraphicFramePr>
        <p:xfrm>
          <a:off x="1371600" y="3644444"/>
          <a:ext cx="37607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6" name="Equation" r:id="rId9" imgW="3086100" imgH="368300" progId="Equation.DSMT4">
                  <p:embed/>
                </p:oleObj>
              </mc:Choice>
              <mc:Fallback>
                <p:oleObj name="Equation" r:id="rId9" imgW="3086100" imgH="368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44444"/>
                        <a:ext cx="37607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721756"/>
              </p:ext>
            </p:extLst>
          </p:nvPr>
        </p:nvGraphicFramePr>
        <p:xfrm>
          <a:off x="5105400" y="3644444"/>
          <a:ext cx="38544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7" name="Equation" r:id="rId11" imgW="3162300" imgH="292100" progId="Equation.DSMT4">
                  <p:embed/>
                </p:oleObj>
              </mc:Choice>
              <mc:Fallback>
                <p:oleObj name="Equation" r:id="rId11" imgW="3162300" imgH="292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44444"/>
                        <a:ext cx="38544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2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609599"/>
                <a:ext cx="8229600" cy="284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bổ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sung: </a:t>
                </a:r>
              </a:p>
              <a:p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a) 7x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−14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4−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b) 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−5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(4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−25 </m:t>
                    </m:r>
                    <m:r>
                      <a:rPr lang="en-US" sz="2800" b="0" i="1" smtClean="0">
                        <a:latin typeface="Cambria Math"/>
                      </a:rPr>
                      <m:t>𝑐h𝑖𝑎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ế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𝑐h𝑜</m:t>
                    </m:r>
                    <m:r>
                      <a:rPr lang="en-US" sz="2800" b="0" i="1" smtClean="0">
                        <a:latin typeface="Cambria Math"/>
                      </a:rPr>
                      <m:t> 8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599"/>
                <a:ext cx="8229600" cy="2848087"/>
              </a:xfrm>
              <a:prstGeom prst="rect">
                <a:avLst/>
              </a:prstGeom>
              <a:blipFill rotWithShape="0">
                <a:blip r:embed="rId2"/>
                <a:stretch>
                  <a:fillRect l="-1481" t="-2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933</Words>
  <Application>Microsoft Office PowerPoint</Application>
  <PresentationFormat>On-screen Show (4:3)</PresentationFormat>
  <Paragraphs>134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Cambria Math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     Bài 6:       PHÂN TÍCH ĐA THỨC THÀNH NHÂN TỬ                      BẰNG PHƯƠNG PHÁP ĐẶT NHÂN TỬ CHUNG </vt:lpstr>
      <vt:lpstr>Tiết 9: Bài 6:  PHÂN TÍCH ĐA THỨC THÀNH NHÂN TỬ                      BẰNG PHƯƠNG PHÁP ĐẶT NHÂN TỬ CHUNG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Microsoft account</cp:lastModifiedBy>
  <cp:revision>155</cp:revision>
  <cp:lastPrinted>2015-09-18T14:28:10Z</cp:lastPrinted>
  <dcterms:created xsi:type="dcterms:W3CDTF">2013-09-17T11:23:09Z</dcterms:created>
  <dcterms:modified xsi:type="dcterms:W3CDTF">2017-09-13T00:30:53Z</dcterms:modified>
</cp:coreProperties>
</file>